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theme/themeOverride4.xml" ContentType="application/vnd.openxmlformats-officedocument.themeOverride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39"/>
  </p:notesMasterIdLst>
  <p:sldIdLst>
    <p:sldId id="256" r:id="rId2"/>
    <p:sldId id="257" r:id="rId3"/>
    <p:sldId id="258" r:id="rId4"/>
    <p:sldId id="260" r:id="rId5"/>
    <p:sldId id="291" r:id="rId6"/>
    <p:sldId id="292" r:id="rId7"/>
    <p:sldId id="259" r:id="rId8"/>
    <p:sldId id="293" r:id="rId9"/>
    <p:sldId id="294" r:id="rId10"/>
    <p:sldId id="262" r:id="rId11"/>
    <p:sldId id="261" r:id="rId12"/>
    <p:sldId id="263" r:id="rId13"/>
    <p:sldId id="297" r:id="rId14"/>
    <p:sldId id="265" r:id="rId15"/>
    <p:sldId id="266" r:id="rId16"/>
    <p:sldId id="267" r:id="rId17"/>
    <p:sldId id="298" r:id="rId18"/>
    <p:sldId id="299" r:id="rId19"/>
    <p:sldId id="272" r:id="rId20"/>
    <p:sldId id="275" r:id="rId21"/>
    <p:sldId id="288" r:id="rId22"/>
    <p:sldId id="289" r:id="rId23"/>
    <p:sldId id="276" r:id="rId24"/>
    <p:sldId id="277" r:id="rId25"/>
    <p:sldId id="278" r:id="rId26"/>
    <p:sldId id="279" r:id="rId27"/>
    <p:sldId id="280" r:id="rId28"/>
    <p:sldId id="281" r:id="rId29"/>
    <p:sldId id="282" r:id="rId30"/>
    <p:sldId id="283" r:id="rId31"/>
    <p:sldId id="284" r:id="rId32"/>
    <p:sldId id="285" r:id="rId33"/>
    <p:sldId id="286" r:id="rId34"/>
    <p:sldId id="287" r:id="rId35"/>
    <p:sldId id="295" r:id="rId36"/>
    <p:sldId id="296" r:id="rId37"/>
    <p:sldId id="290" r:id="rId38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525" autoAdjust="0"/>
    <p:restoredTop sz="94660"/>
  </p:normalViewPr>
  <p:slideViewPr>
    <p:cSldViewPr>
      <p:cViewPr>
        <p:scale>
          <a:sx n="50" d="100"/>
          <a:sy n="50" d="100"/>
        </p:scale>
        <p:origin x="-1884" y="-49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0AF9ACE5-5AE1-4E2E-A00D-9EAC48127D85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53CBF1D6-27AA-443A-A1DE-F20ED539A3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023849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3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ый треугольник 3"/>
          <p:cNvSpPr/>
          <p:nvPr/>
        </p:nvSpPr>
        <p:spPr>
          <a:xfrm>
            <a:off x="0" y="4664075"/>
            <a:ext cx="9150350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grpSp>
        <p:nvGrpSpPr>
          <p:cNvPr id="5" name="Группа 15"/>
          <p:cNvGrpSpPr>
            <a:grpSpLocks/>
          </p:cNvGrpSpPr>
          <p:nvPr/>
        </p:nvGrpSpPr>
        <p:grpSpPr bwMode="auto">
          <a:xfrm>
            <a:off x="-3175" y="4953000"/>
            <a:ext cx="9147175" cy="1911350"/>
            <a:chOff x="-3765" y="4832896"/>
            <a:chExt cx="9147765" cy="2032192"/>
          </a:xfrm>
        </p:grpSpPr>
        <p:sp>
          <p:nvSpPr>
            <p:cNvPr id="6" name="Полилиния 5"/>
            <p:cNvSpPr>
              <a:spLocks/>
            </p:cNvSpPr>
            <p:nvPr/>
          </p:nvSpPr>
          <p:spPr bwMode="auto">
            <a:xfrm>
              <a:off x="1687032" y="4832896"/>
              <a:ext cx="7456968" cy="51817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/>
            <a:lstStyle>
              <a:extLst/>
            </a:lstStyle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>
                <a:latin typeface="+mn-lt"/>
                <a:cs typeface="+mn-cs"/>
              </a:endParaRPr>
            </a:p>
          </p:txBody>
        </p:sp>
        <p:sp>
          <p:nvSpPr>
            <p:cNvPr id="7" name="Полилиния 18"/>
            <p:cNvSpPr>
              <a:spLocks/>
            </p:cNvSpPr>
            <p:nvPr/>
          </p:nvSpPr>
          <p:spPr bwMode="auto">
            <a:xfrm>
              <a:off x="35926" y="5135025"/>
              <a:ext cx="9108074" cy="838869"/>
            </a:xfrm>
            <a:custGeom>
              <a:avLst/>
              <a:gdLst>
                <a:gd name="T0" fmla="*/ 0 w 5760"/>
                <a:gd name="T1" fmla="*/ 0 h 528"/>
                <a:gd name="T2" fmla="*/ 2147483647 w 5760"/>
                <a:gd name="T3" fmla="*/ 0 h 528"/>
                <a:gd name="T4" fmla="*/ 2147483647 w 5760"/>
                <a:gd name="T5" fmla="*/ 2147483647 h 528"/>
                <a:gd name="T6" fmla="*/ 2147483647 w 5760"/>
                <a:gd name="T7" fmla="*/ 0 h 52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5760"/>
                <a:gd name="T13" fmla="*/ 0 h 528"/>
                <a:gd name="T14" fmla="*/ 5760 w 5760"/>
                <a:gd name="T15" fmla="*/ 528 h 52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 cap="flat" cmpd="sng" algn="ctr">
                  <a:solidFill>
                    <a:srgbClr val="000000"/>
                  </a:solidFill>
                  <a:prstDash val="solid"/>
                  <a:round/>
                  <a:headEnd type="none" w="med" len="med"/>
                  <a:tailEnd type="none" w="med" len="med"/>
                </a14:hiddenLine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anchor="ctr"/>
            <a:lstStyle>
              <a:extLst/>
            </a:lstStyle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/>
            </a:p>
          </p:txBody>
        </p:sp>
        <p:cxnSp>
          <p:nvCxnSpPr>
            <p:cNvPr id="10" name="Прямая соединительная линия 9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anchor="b"/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11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3908794D-661C-452B-A3DB-1B831C8DFB3F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12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2244277-F5F7-4934-B5FC-9B26F36706C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4926798"/>
      </p:ext>
    </p:extLst>
  </p:cSld>
  <p:clrMapOvr>
    <a:masterClrMapping/>
  </p:clrMapOvr>
  <p:transition spd="slow">
    <p:cover dir="rd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E02DC4-2B53-4DE9-A1A6-2F1F089A3AB1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DA1E84-0039-4E7C-BF2E-EEC95DADB8C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1344865"/>
      </p:ext>
    </p:extLst>
  </p:cSld>
  <p:clrMapOvr>
    <a:masterClrMapping/>
  </p:clrMapOvr>
  <p:transition spd="slow">
    <p:cover dir="rd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F266C7-CDB6-4AF3-9357-D42C3EC8B0A2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7B77211-4141-474E-BF2A-3C6A8C7112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12153"/>
      </p:ext>
    </p:extLst>
  </p:cSld>
  <p:clrMapOvr>
    <a:masterClrMapping/>
  </p:clrMapOvr>
  <p:transition spd="slow">
    <p:cover dir="rd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060900-26C6-4003-AC2D-57DC7BAE03CF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4EBACD-B7EE-47C3-8940-1BB76DA4246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95861769"/>
      </p:ext>
    </p:extLst>
  </p:cSld>
  <p:clrMapOvr>
    <a:masterClrMapping/>
  </p:clrMapOvr>
  <p:transition spd="slow">
    <p:cover dir="rd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ашивка 3"/>
          <p:cNvSpPr/>
          <p:nvPr/>
        </p:nvSpPr>
        <p:spPr>
          <a:xfrm>
            <a:off x="3636963" y="3005138"/>
            <a:ext cx="182562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Нашивка 4"/>
          <p:cNvSpPr/>
          <p:nvPr/>
        </p:nvSpPr>
        <p:spPr>
          <a:xfrm>
            <a:off x="3449638" y="3005138"/>
            <a:ext cx="18415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anchor="b"/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F075C50-782C-4C54-87B2-4255530CF68B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7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8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FDD35FD9-95EE-4811-8C76-F435753C35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5703368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40757B64-F3D5-409F-86BC-6304A1598B11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26362B5E-D713-4842-9CCD-23D4C9D27BF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4691879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5856BE1-E849-4C39-AFB1-DDFFC052BD10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2A46174-ED61-44BA-9308-A84ADDA3AA1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787397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0C7CEA5D-A565-4102-AFA6-1EFC422C6D94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C2EE0E66-4440-4D9C-BEB2-DA49CD150B7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2180589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136C85-B22E-4E20-885F-2F428D54B69D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3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34E6A14-1672-441D-80A7-3ADF636C243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5688659"/>
      </p:ext>
    </p:extLst>
  </p:cSld>
  <p:clrMapOvr>
    <a:masterClrMapping/>
  </p:clrMapOvr>
  <p:transition spd="slow">
    <p:cover dir="rd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DB6579BC-3F13-439A-89BE-1BA2D1B60E7D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8D5B9226-AB98-470A-98E3-887EC04F519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9578986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 spd="slow">
    <p:cover dir="rd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лилиния 4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6" name="Полилиния 15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7" name="Прямоугольный треугольник 6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Нашивка 8"/>
          <p:cNvSpPr/>
          <p:nvPr/>
        </p:nvSpPr>
        <p:spPr>
          <a:xfrm>
            <a:off x="8664575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10" name="Нашивка 9"/>
          <p:cNvSpPr/>
          <p:nvPr/>
        </p:nvSpPr>
        <p:spPr>
          <a:xfrm>
            <a:off x="8477250" y="4987925"/>
            <a:ext cx="182563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tIns="0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1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9974D372-1701-4F8A-A98F-B5B75D8CA33B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12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3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09558EB-8A4D-424F-B48D-F92C0083CEC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3321637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cover dir="rd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B2F591"/>
            </a:gs>
            <a:gs pos="50000">
              <a:srgbClr val="CEF7BD"/>
            </a:gs>
            <a:gs pos="100000">
              <a:srgbClr val="E7FADF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500063" y="5945188"/>
            <a:ext cx="4940300" cy="9207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extLst/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>
              <a:latin typeface="+mn-lt"/>
              <a:cs typeface="+mn-cs"/>
            </a:endParaRPr>
          </a:p>
        </p:txBody>
      </p:sp>
      <p:sp>
        <p:nvSpPr>
          <p:cNvPr id="1027" name="Полилиния 11"/>
          <p:cNvSpPr>
            <a:spLocks/>
          </p:cNvSpPr>
          <p:nvPr/>
        </p:nvSpPr>
        <p:spPr bwMode="auto">
          <a:xfrm>
            <a:off x="485775" y="5938838"/>
            <a:ext cx="3690938" cy="933450"/>
          </a:xfrm>
          <a:custGeom>
            <a:avLst/>
            <a:gdLst>
              <a:gd name="T0" fmla="*/ 0 w 5591"/>
              <a:gd name="T1" fmla="*/ 0 h 588"/>
              <a:gd name="T2" fmla="*/ 2147483647 w 5591"/>
              <a:gd name="T3" fmla="*/ 0 h 588"/>
              <a:gd name="T4" fmla="*/ 2147483647 w 5591"/>
              <a:gd name="T5" fmla="*/ 2147483647 h 588"/>
              <a:gd name="T6" fmla="*/ 2147483647 w 5591"/>
              <a:gd name="T7" fmla="*/ 0 h 588"/>
              <a:gd name="T8" fmla="*/ 0 60000 65536"/>
              <a:gd name="T9" fmla="*/ 0 60000 65536"/>
              <a:gd name="T10" fmla="*/ 0 60000 65536"/>
              <a:gd name="T11" fmla="*/ 0 60000 65536"/>
              <a:gd name="T12" fmla="*/ 0 w 5591"/>
              <a:gd name="T13" fmla="*/ 0 h 588"/>
              <a:gd name="T14" fmla="*/ 5591 w 5591"/>
              <a:gd name="T15" fmla="*/ 588 h 588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 cap="flat" cmpd="sng" algn="ctr">
                <a:solidFill>
                  <a:srgbClr val="000000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33" name="Текст 29"/>
          <p:cNvSpPr>
            <a:spLocks noGrp="1"/>
          </p:cNvSpPr>
          <p:nvPr>
            <p:ph type="body" idx="1"/>
          </p:nvPr>
        </p:nvSpPr>
        <p:spPr bwMode="auto">
          <a:xfrm>
            <a:off x="457200" y="1481138"/>
            <a:ext cx="8229600" cy="4525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825" y="6408738"/>
            <a:ext cx="1919288" cy="3651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24658352-58B8-41C7-9209-FE26016966C9}" type="datetimeFigureOut">
              <a:rPr lang="ru-RU"/>
              <a:pPr>
                <a:defRPr/>
              </a:pPr>
              <a:t>28.10.2015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79913" y="6408738"/>
            <a:ext cx="2351087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113" y="6408738"/>
            <a:ext cx="366712" cy="3651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4703DD3-98C1-453F-9265-5A51795519B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3" r:id="rId1"/>
    <p:sldLayoutId id="2147483799" r:id="rId2"/>
    <p:sldLayoutId id="2147483804" r:id="rId3"/>
    <p:sldLayoutId id="2147483805" r:id="rId4"/>
    <p:sldLayoutId id="2147483806" r:id="rId5"/>
    <p:sldLayoutId id="2147483807" r:id="rId6"/>
    <p:sldLayoutId id="2147483800" r:id="rId7"/>
    <p:sldLayoutId id="2147483808" r:id="rId8"/>
    <p:sldLayoutId id="2147483809" r:id="rId9"/>
    <p:sldLayoutId id="2147483801" r:id="rId10"/>
    <p:sldLayoutId id="2147483802" r:id="rId11"/>
  </p:sldLayoutIdLst>
  <p:transition spd="slow">
    <p:cover dir="rd"/>
  </p:transition>
  <p:txStyles>
    <p:titleStyle>
      <a:lvl1pPr algn="l" rtl="0" eaLnBrk="0" fontAlgn="base" hangingPunct="0">
        <a:spcBef>
          <a:spcPct val="0"/>
        </a:spcBef>
        <a:spcAft>
          <a:spcPct val="0"/>
        </a:spcAft>
        <a:defRPr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100" b="1">
          <a:solidFill>
            <a:schemeClr val="tx2"/>
          </a:solidFill>
          <a:latin typeface="Lucida Sans Unicode" pitchFamily="34" charset="0"/>
        </a:defRPr>
      </a:lvl9pPr>
      <a:extLst/>
    </p:titleStyle>
    <p:bodyStyle>
      <a:lvl1pPr marL="365125" indent="-255588" algn="l" rtl="0" eaLnBrk="0" fontAlgn="base" hangingPunct="0">
        <a:spcBef>
          <a:spcPts val="400"/>
        </a:spcBef>
        <a:spcAft>
          <a:spcPct val="0"/>
        </a:spcAft>
        <a:buClr>
          <a:schemeClr val="accent1"/>
        </a:buClr>
        <a:buSzPct val="68000"/>
        <a:buFont typeface="Wingdings 3" pitchFamily="18" charset="2"/>
        <a:buChar char=""/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0713" indent="-228600" algn="l" rtl="0" eaLnBrk="0" fontAlgn="base" hangingPunct="0">
        <a:spcBef>
          <a:spcPts val="325"/>
        </a:spcBef>
        <a:spcAft>
          <a:spcPct val="0"/>
        </a:spcAft>
        <a:buClr>
          <a:schemeClr val="accent1"/>
        </a:buClr>
        <a:buFont typeface="Verdana" pitchFamily="34" charset="0"/>
        <a:buChar char="◦"/>
        <a:defRPr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8838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SzPct val="100000"/>
        <a:buFont typeface="Wingdings 2" pitchFamily="18" charset="2"/>
        <a:buChar char=""/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50"/>
        </a:spcBef>
        <a:spcAft>
          <a:spcPct val="0"/>
        </a:spcAft>
        <a:buClr>
          <a:schemeClr val="accent2"/>
        </a:buClr>
        <a:buFont typeface="Wingdings 2" pitchFamily="18" charset="2"/>
        <a:buChar char="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hyperlink" Target="http://ru.wikipedia.org/wiki/%D0%A4%D0%B0%D0%B9%D0%BB:Orc.sv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://ru.wikipedia.org/wiki/%D0%A4%D0%B0%D0%B9%D0%BB:Fractal_tree.png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jpeg"/><Relationship Id="rId13" Type="http://schemas.openxmlformats.org/officeDocument/2006/relationships/image" Target="../media/image17.jpeg"/><Relationship Id="rId3" Type="http://schemas.openxmlformats.org/officeDocument/2006/relationships/slide" Target="slide16.xml"/><Relationship Id="rId7" Type="http://schemas.openxmlformats.org/officeDocument/2006/relationships/slide" Target="slide18.xml"/><Relationship Id="rId12" Type="http://schemas.openxmlformats.org/officeDocument/2006/relationships/slide" Target="slide20.xml"/><Relationship Id="rId17" Type="http://schemas.openxmlformats.org/officeDocument/2006/relationships/slide" Target="slide21.xml"/><Relationship Id="rId2" Type="http://schemas.openxmlformats.org/officeDocument/2006/relationships/image" Target="../media/image11.jpeg"/><Relationship Id="rId16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jpeg"/><Relationship Id="rId11" Type="http://schemas.openxmlformats.org/officeDocument/2006/relationships/image" Target="../media/image16.jpeg"/><Relationship Id="rId5" Type="http://schemas.openxmlformats.org/officeDocument/2006/relationships/slide" Target="slide17.xml"/><Relationship Id="rId15" Type="http://schemas.openxmlformats.org/officeDocument/2006/relationships/slide" Target="slide15.xml"/><Relationship Id="rId10" Type="http://schemas.openxmlformats.org/officeDocument/2006/relationships/slide" Target="slide19.xml"/><Relationship Id="rId4" Type="http://schemas.openxmlformats.org/officeDocument/2006/relationships/image" Target="../media/image12.jpeg"/><Relationship Id="rId9" Type="http://schemas.openxmlformats.org/officeDocument/2006/relationships/image" Target="../media/image15.jpeg"/><Relationship Id="rId14" Type="http://schemas.openxmlformats.org/officeDocument/2006/relationships/image" Target="../media/image1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slide" Target="slide14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rudata.ru/w/images/4/4e/ComputerGraphics-Cat-41-071.jpg" TargetMode="External"/><Relationship Id="rId7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hyperlink" Target="http://www.rudata.ru/wiki/%D0%98%D0%B7%D0%BE%D0%B1%D1%80%D0%B0%D0%B6%D0%B5%D0%BD%D0%B8%D0%B5:ComputerGraphics-Cat-41-071.jpg" TargetMode="Externa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hyperlink" Target="http://www.rudata.ru/wiki/%D0%92%D0%B8%D1%80%D1%82%D1%83%D0%B0%D0%BB%D1%8C%D0%BD%D0%B0%D1%8F_%D1%80%D0%B5%D0%B0%D0%BB%D1%8C%D0%BD%D0%BE%D1%81%D1%82%D1%8C" TargetMode="External"/><Relationship Id="rId3" Type="http://schemas.openxmlformats.org/officeDocument/2006/relationships/hyperlink" Target="http://www.rudata.ru/wiki/%D0%9A%D0%B8%D0%BD%D0%B5%D0%BC%D0%B0%D1%82%D0%BE%D0%B3%D1%80%D0%B0%D1%84" TargetMode="External"/><Relationship Id="rId7" Type="http://schemas.openxmlformats.org/officeDocument/2006/relationships/hyperlink" Target="http://www.rudata.ru/w/index.php?title=%D0%9A%D0%BE%D0%BC%D0%BF%D1%8C%D1%8E%D1%82%D0%B5%D1%80%D0%BD%D1%8B%D0%B5_%D0%B8%D0%B3%D1%80%D1%8B&amp;action=edit" TargetMode="External"/><Relationship Id="rId2" Type="http://schemas.openxmlformats.org/officeDocument/2006/relationships/hyperlink" Target="http://www.rudata.ru/wiki/%D0%A1%D0%BF%D0%B5%D1%86%D1%8D%D1%84%D1%84%D0%B5%D0%BA%D1%82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rudata.ru/w/index.php?title=%D0%A6%D0%B8%D1%84%D1%80%D0%BE%D0%B2%D0%B0%D1%8F_%D1%84%D0%BE%D1%82%D0%BE%D0%B3%D1%80%D0%B0%D1%84%D0%B8%D1%8F&amp;action=edit" TargetMode="External"/><Relationship Id="rId5" Type="http://schemas.openxmlformats.org/officeDocument/2006/relationships/hyperlink" Target="http://www.rudata.ru/w/index.php?title=%D0%92%D0%B8%D0%B4%D0%B5%D0%BE%D0%BA%D0%BE%D0%BD%D1%84%D0%B5%D1%80%D0%B5%D0%BD%D1%86%D0%B8%D1%8F&amp;action=edit" TargetMode="External"/><Relationship Id="rId10" Type="http://schemas.openxmlformats.org/officeDocument/2006/relationships/hyperlink" Target="http://www.rudata.ru/w/index.php?title=%D0%9A%D0%BE%D0%BC%D0%BF%D1%8C%D1%8E%D1%82%D0%B5%D1%80%D0%BD%D0%B0%D1%8F_%D1%82%D0%BE%D0%BC%D0%BE%D0%B3%D1%80%D0%B0%D1%84%D0%B8%D1%8F&amp;action=edit" TargetMode="External"/><Relationship Id="rId4" Type="http://schemas.openxmlformats.org/officeDocument/2006/relationships/hyperlink" Target="http://www.rudata.ru/wiki/%D0%A6%D0%B8%D1%84%D1%80%D0%BE%D0%B2%D0%BE%D0%B5_%D1%82%D0%B5%D0%BB%D0%B5%D0%B2%D0%B8%D0%B4%D0%B5%D0%BD%D0%B8%D0%B5" TargetMode="External"/><Relationship Id="rId9" Type="http://schemas.openxmlformats.org/officeDocument/2006/relationships/hyperlink" Target="http://www.rudata.ru/w/index.php?title=%D0%A1%D0%90%D0%9F%D0%A0&amp;action=edit" TargetMode="Externa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2571744"/>
            <a:ext cx="7772400" cy="1829761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8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chemeClr val="tx1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Компьютерная </a:t>
            </a:r>
            <a:br>
              <a:rPr lang="ru-RU" sz="8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chemeClr val="tx1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8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chemeClr val="tx1"/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path path="shape">
                    <a:fillToRect l="50000" t="50000" r="50000" b="50000"/>
                  </a:path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графика</a:t>
            </a:r>
            <a:endParaRPr lang="ru-RU" sz="8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flip="none" rotWithShape="1">
                <a:gsLst>
                  <a:gs pos="0">
                    <a:schemeClr val="tx1"/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path path="shape">
                  <a:fillToRect l="50000" t="50000" r="50000" b="50000"/>
                </a:path>
                <a:tileRect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-142875" y="142875"/>
            <a:ext cx="6357938" cy="1485900"/>
          </a:xfrm>
        </p:spPr>
        <p:txBody>
          <a:bodyPr/>
          <a:lstStyle/>
          <a:p>
            <a:pPr marR="0" algn="ctr" eaLnBrk="1" hangingPunct="1"/>
            <a:r>
              <a:rPr lang="ru-RU" altLang="ru-RU" smtClean="0">
                <a:solidFill>
                  <a:schemeClr val="tx1"/>
                </a:solidFill>
              </a:rPr>
              <a:t>Компьютерные технологии в профессиональной деятельности</a:t>
            </a:r>
          </a:p>
        </p:txBody>
      </p:sp>
      <p:pic>
        <p:nvPicPr>
          <p:cNvPr id="9220" name="Picture 2" descr="C:\Users\WILL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14290"/>
            <a:ext cx="6900882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Растровый рисунок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7" descr="C:\Users\WILL\Desktop\6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2428860" y="1214422"/>
            <a:ext cx="5861929" cy="4786346"/>
          </a:xfrm>
          <a:effectLst>
            <a:softEdge rad="112500"/>
          </a:effectLst>
        </p:spPr>
      </p:pic>
      <p:pic>
        <p:nvPicPr>
          <p:cNvPr id="18436" name="Picture 2" descr="C:\Users\WILL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Содержимое 1"/>
          <p:cNvSpPr>
            <a:spLocks noGrp="1"/>
          </p:cNvSpPr>
          <p:nvPr>
            <p:ph idx="1"/>
          </p:nvPr>
        </p:nvSpPr>
        <p:spPr>
          <a:xfrm>
            <a:off x="714375" y="2332038"/>
            <a:ext cx="8229600" cy="4525962"/>
          </a:xfrm>
        </p:spPr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285720" y="285728"/>
            <a:ext cx="5429288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Векторный рисунок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9460" name="Picture 2" descr="200px-Orc">
            <a:hlinkClick r:id="rId2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57563" y="1357313"/>
            <a:ext cx="4905375" cy="5151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9461" name="Picture 2" descr="C:\Users\WILL\Desktop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6115064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Фрактальный рисунок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4" name="Picture 4" descr="200px-Fractal_tree">
            <a:hlinkClick r:id="rId2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3500430" y="1571612"/>
            <a:ext cx="4786346" cy="4714551"/>
          </a:xfrm>
          <a:effectLst>
            <a:softEdge rad="112500"/>
          </a:effectLst>
        </p:spPr>
      </p:pic>
      <p:pic>
        <p:nvPicPr>
          <p:cNvPr id="20484" name="Picture 2" descr="C:\Users\WILL\Desktop\12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357158" y="1071546"/>
            <a:ext cx="8543956" cy="422593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9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Умники </a:t>
            </a:r>
            <a:br>
              <a:rPr lang="ru-RU" sz="9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9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и </a:t>
            </a:r>
            <a:br>
              <a:rPr lang="ru-RU" sz="9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</a:br>
            <a:r>
              <a:rPr lang="ru-RU" sz="96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162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умницы</a:t>
            </a:r>
            <a:endParaRPr lang="ru-RU" sz="96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16200000" scaled="1"/>
                <a:tileRect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409334">
            <a:off x="300961" y="722457"/>
            <a:ext cx="3614734" cy="1143000"/>
          </a:xfrm>
        </p:spPr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sz="6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solidFill>
                  <a:sysClr val="windowText" lastClr="000000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Вопросы?</a:t>
            </a:r>
            <a:r>
              <a:rPr lang="ru-RU" sz="60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path path="circle">
                    <a:fillToRect l="100000" b="100000"/>
                  </a:path>
                  <a:tileRect t="-100000" r="-1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 </a:t>
            </a:r>
            <a:endParaRPr lang="ru-RU" sz="60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path path="circle">
                  <a:fillToRect l="100000" b="100000"/>
                </a:path>
                <a:tileRect t="-100000" r="-1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22531" name="Picture 2" descr="C:\Users\WILL\Desktop\Без имени-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4714875"/>
            <a:ext cx="30607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2" name="Picture 3" descr="C:\Users\WILL\Desktop\Без имени-4.jpg">
            <a:hlinkClick r:id="rId3" action="ppaction://hlinksldjump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3357563"/>
            <a:ext cx="30607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Picture 4" descr="C:\Users\WILL\Desktop\Без имени-7.jpg">
            <a:hlinkClick r:id="rId5" action="ppaction://hlinksldjump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75" y="2000250"/>
            <a:ext cx="3060700" cy="1358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4" name="Picture 7" descr="C:\Users\WILL\Desktop\777777777.jpg">
            <a:hlinkClick r:id="rId7" action="ppaction://hlinksldjump"/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3357563"/>
            <a:ext cx="2857500" cy="13604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5" name="Picture 8" descr="C:\Users\WILL\Desktop\55555.jp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4714875"/>
            <a:ext cx="28575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6" name="Picture 9" descr="C:\Users\WILL\Desktop\8888.jpg">
            <a:hlinkClick r:id="rId10" action="ppaction://hlinksldjump"/>
          </p:cNvPr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2000250"/>
            <a:ext cx="2857500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7" name="Picture 10" descr="C:\Users\WILL\Desktop\9.jpg">
            <a:hlinkClick r:id="rId12" action="ppaction://hlinksldjump"/>
          </p:cNvPr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72188" y="655638"/>
            <a:ext cx="285750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8" name="Picture 11" descr="C:\Users\WILL\Desktop\66666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4714875"/>
            <a:ext cx="2786062" cy="1360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9" name="Picture 12" descr="C:\Users\WILL\Desktop\999.jpg">
            <a:hlinkClick r:id="rId15" action="ppaction://hlinksldjump"/>
          </p:cNvPr>
          <p:cNvPicPr>
            <a:picLocks noChangeAspect="1" noChangeArrowheads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3357563"/>
            <a:ext cx="278606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Стрелка вправо 1">
            <a:hlinkClick r:id="rId17" action="ppaction://hlinksldjump"/>
          </p:cNvPr>
          <p:cNvSpPr/>
          <p:nvPr/>
        </p:nvSpPr>
        <p:spPr>
          <a:xfrm>
            <a:off x="3563888" y="6237312"/>
            <a:ext cx="2304256" cy="432048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642910" y="2000240"/>
            <a:ext cx="8215370" cy="1143000"/>
          </a:xfrm>
        </p:spPr>
        <p:txBody>
          <a:bodyPr>
            <a:normAutofit fontScale="90000"/>
            <a:sp3d extrusionH="57150" prstMaterial="softEdge">
              <a:bevelT w="25400" h="25400" prst="riblet"/>
            </a:sp3d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6000" b="0" dirty="0" smtClean="0">
                <a:solidFill>
                  <a:schemeClr val="tx1"/>
                </a:solidFill>
                <a:effectLst/>
              </a:rPr>
              <a:t>Перечислить названия цветовых моделей относящихся к монохромному классу и приведите пример.</a:t>
            </a:r>
            <a:r>
              <a:rPr lang="ru-RU" dirty="0" smtClean="0">
                <a:solidFill>
                  <a:sysClr val="windowText" lastClr="000000"/>
                </a:solidFill>
              </a:rPr>
              <a:t/>
            </a:r>
            <a:br>
              <a:rPr lang="ru-RU" dirty="0" smtClean="0">
                <a:solidFill>
                  <a:sysClr val="windowText" lastClr="000000"/>
                </a:solidFill>
              </a:rPr>
            </a:br>
            <a:endParaRPr lang="ru-RU" dirty="0">
              <a:solidFill>
                <a:sysClr val="windowText" lastClr="000000"/>
              </a:solidFill>
            </a:endParaRPr>
          </a:p>
        </p:txBody>
      </p:sp>
      <p:pic>
        <p:nvPicPr>
          <p:cNvPr id="1026" name="Picture 2">
            <a:hlinkClick r:id="rId2" action="ppaction://hlinksldjump" tooltip="Аддитивные (RGB, Lab), перцепционные (HSB), субтрактивные (CMYK)."/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208588" y="4351338"/>
            <a:ext cx="3935412" cy="2506662"/>
          </a:xfrm>
        </p:spPr>
      </p:pic>
      <p:sp>
        <p:nvSpPr>
          <p:cNvPr id="2" name="Стрелка влево 1">
            <a:hlinkClick r:id="rId2" action="ppaction://hlinksldjump"/>
          </p:cNvPr>
          <p:cNvSpPr/>
          <p:nvPr/>
        </p:nvSpPr>
        <p:spPr>
          <a:xfrm>
            <a:off x="474663" y="4965700"/>
            <a:ext cx="1727200" cy="7921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1428736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b="0" dirty="0" smtClean="0">
                <a:solidFill>
                  <a:schemeClr val="tx1"/>
                </a:solidFill>
                <a:effectLst/>
              </a:rPr>
              <a:t>Как называется правило кодирования и записи графической информации </a:t>
            </a:r>
            <a:br>
              <a:rPr lang="ru-RU" sz="4400" b="0" dirty="0" smtClean="0">
                <a:solidFill>
                  <a:schemeClr val="tx1"/>
                </a:solidFill>
                <a:effectLst/>
              </a:rPr>
            </a:br>
            <a:r>
              <a:rPr lang="ru-RU" sz="4400" b="0" dirty="0" smtClean="0">
                <a:solidFill>
                  <a:schemeClr val="tx1"/>
                </a:solidFill>
                <a:effectLst/>
              </a:rPr>
              <a:t>(в определенном месте на диске имеющем своё имя)?</a:t>
            </a:r>
            <a:endParaRPr lang="ru-RU" sz="4400" b="0" dirty="0">
              <a:solidFill>
                <a:schemeClr val="tx1"/>
              </a:solidFill>
              <a:effectLst/>
            </a:endParaRPr>
          </a:p>
        </p:txBody>
      </p:sp>
      <p:pic>
        <p:nvPicPr>
          <p:cNvPr id="2050" name="Picture 2">
            <a:hlinkClick r:id="rId2" action="ppaction://hlinksldjump" tooltip="Расширение (JPG, JPEG, TIF, BMP ...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0688" y="3786188"/>
            <a:ext cx="3357562" cy="2819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474663" y="4965700"/>
            <a:ext cx="1727200" cy="7921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79797" y="1340768"/>
            <a:ext cx="82296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sz="4000" dirty="0">
                <a:effectLst/>
              </a:rPr>
              <a:t>Изображение в градациях серого, отражающее распределение яркостей соответствующего базового цвета на видимых слоях изображения  называется … 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474663" y="4965700"/>
            <a:ext cx="1727200" cy="7921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25604" name="AutoShape 2" descr="Картинки по запросу цветовой канал фотошоп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>
              <a:latin typeface="Arial" charset="0"/>
            </a:endParaRPr>
          </a:p>
        </p:txBody>
      </p:sp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4171950"/>
            <a:ext cx="2573337" cy="2505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3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83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43930" y="1628800"/>
            <a:ext cx="8229600" cy="11430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ru-RU" sz="4000" dirty="0">
                <a:effectLst/>
              </a:rPr>
              <a:t>Элемент окна программы </a:t>
            </a:r>
            <a:r>
              <a:rPr lang="en-US" sz="4000" dirty="0">
                <a:effectLst/>
              </a:rPr>
              <a:t>Adobe Photoshop</a:t>
            </a:r>
            <a:r>
              <a:rPr lang="ru-RU" sz="4000" dirty="0">
                <a:effectLst/>
              </a:rPr>
              <a:t> предназначенный для задания параметров объекта и позволяющий выбирать режимы </a:t>
            </a:r>
            <a:r>
              <a:rPr lang="ru-RU" sz="4000" dirty="0" smtClean="0">
                <a:effectLst/>
              </a:rPr>
              <a:t/>
            </a:r>
            <a:br>
              <a:rPr lang="ru-RU" sz="4000" dirty="0" smtClean="0">
                <a:effectLst/>
              </a:rPr>
            </a:br>
            <a:r>
              <a:rPr lang="ru-RU" sz="4000" dirty="0" smtClean="0">
                <a:effectLst/>
              </a:rPr>
              <a:t>работы</a:t>
            </a:r>
            <a:r>
              <a:rPr lang="ru-RU" sz="4000" dirty="0">
                <a:effectLst/>
              </a:rPr>
              <a:t>?</a:t>
            </a:r>
            <a:r>
              <a:rPr lang="ru-RU" sz="4000" dirty="0"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 </a:t>
            </a:r>
            <a:endParaRPr lang="ru-RU" sz="4000" dirty="0"/>
          </a:p>
        </p:txBody>
      </p:sp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474663" y="4965700"/>
            <a:ext cx="1727200" cy="7921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57345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9338" y="3133725"/>
            <a:ext cx="3749675" cy="363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57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00034" y="1785926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Программный модуль обеспечивающий выполнения специальных эффектов над изображениями или фрагментами ?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6" name="Picture 2">
            <a:hlinkClick r:id="rId2" action="ppaction://hlinksldjump" tooltip="Фильтр.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29238" y="4357688"/>
            <a:ext cx="3814762" cy="2500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474663" y="4965700"/>
            <a:ext cx="1727200" cy="7921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Содержимое 9"/>
          <p:cNvSpPr>
            <a:spLocks noGrp="1"/>
          </p:cNvSpPr>
          <p:nvPr>
            <p:ph idx="1"/>
          </p:nvPr>
        </p:nvSpPr>
        <p:spPr>
          <a:xfrm>
            <a:off x="500063" y="2643188"/>
            <a:ext cx="8229600" cy="2720975"/>
          </a:xfrm>
        </p:spPr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altLang="ru-RU" sz="3600" b="1" smtClean="0"/>
              <a:t>Обобщение знаний обучающихся </a:t>
            </a:r>
          </a:p>
          <a:p>
            <a:pPr algn="ctr" eaLnBrk="1" hangingPunct="1">
              <a:buFont typeface="Wingdings 3" pitchFamily="18" charset="2"/>
              <a:buNone/>
            </a:pPr>
            <a:r>
              <a:rPr lang="ru-RU" altLang="ru-RU" sz="3600" b="1" smtClean="0"/>
              <a:t>об обработке графической информации растровыми и векторными редакторами.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1214422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720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flip="none"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13500000" scaled="1"/>
                  <a:tileRect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Цель:</a:t>
            </a:r>
            <a:endParaRPr lang="ru-RU" sz="720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flip="none"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13500000" scaled="1"/>
                <a:tileRect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pic>
        <p:nvPicPr>
          <p:cNvPr id="10244" name="Picture 2" descr="C:\Users\WILL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2"/>
          <p:cNvSpPr>
            <a:spLocks noGrp="1"/>
          </p:cNvSpPr>
          <p:nvPr>
            <p:ph type="title"/>
          </p:nvPr>
        </p:nvSpPr>
        <p:spPr>
          <a:xfrm>
            <a:off x="571472" y="1214422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Назовите базовый элемент  на основе кривых линий, определяющий форму объекта?</a:t>
            </a:r>
            <a:endParaRPr lang="ru-RU" sz="4400" dirty="0"/>
          </a:p>
        </p:txBody>
      </p:sp>
      <p:pic>
        <p:nvPicPr>
          <p:cNvPr id="6" name="Picture 4" descr="C:\Users\WILL\Desktop\1111111.jpg">
            <a:hlinkClick r:id="rId2" action="ppaction://hlinksldjump" tooltip="Контур."/>
          </p:cNvPr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902325" y="3357563"/>
            <a:ext cx="2984500" cy="32369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4" name="Стрелка влево 3">
            <a:hlinkClick r:id="rId2" action="ppaction://hlinksldjump"/>
          </p:cNvPr>
          <p:cNvSpPr/>
          <p:nvPr/>
        </p:nvSpPr>
        <p:spPr>
          <a:xfrm>
            <a:off x="474663" y="4965700"/>
            <a:ext cx="1727200" cy="792163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3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Проверка работ! Ответы!</a:t>
            </a:r>
            <a:endParaRPr lang="ru-RU" sz="4400" dirty="0">
              <a:solidFill>
                <a:schemeClr val="tx1"/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1–в, 2–а, 3–</a:t>
            </a:r>
            <a:r>
              <a:rPr lang="en-US" sz="2800" b="1" dirty="0">
                <a:solidFill>
                  <a:schemeClr val="tx1"/>
                </a:solidFill>
              </a:rPr>
              <a:t>Paint, Photoshop</a:t>
            </a:r>
            <a:r>
              <a:rPr lang="ru-RU" sz="2800" b="1" dirty="0">
                <a:solidFill>
                  <a:schemeClr val="tx1"/>
                </a:solidFill>
              </a:rPr>
              <a:t> (</a:t>
            </a:r>
            <a:r>
              <a:rPr lang="en-US" sz="2800" b="1" dirty="0">
                <a:solidFill>
                  <a:schemeClr val="tx1"/>
                </a:solidFill>
              </a:rPr>
              <a:t>Corel</a:t>
            </a:r>
            <a:r>
              <a:rPr lang="ru-RU" sz="2800" b="1" dirty="0">
                <a:solidFill>
                  <a:schemeClr val="tx1"/>
                </a:solidFill>
              </a:rPr>
              <a:t> </a:t>
            </a:r>
            <a:r>
              <a:rPr lang="en-US" sz="2800" b="1" dirty="0">
                <a:solidFill>
                  <a:schemeClr val="tx1"/>
                </a:solidFill>
              </a:rPr>
              <a:t>DRAW)</a:t>
            </a:r>
            <a:r>
              <a:rPr lang="ru-RU" sz="2800" b="1" dirty="0">
                <a:solidFill>
                  <a:schemeClr val="tx1"/>
                </a:solidFill>
              </a:rPr>
              <a:t>, </a:t>
            </a:r>
            <a:endParaRPr lang="en-US" sz="2800" b="1" dirty="0">
              <a:solidFill>
                <a:schemeClr val="tx1"/>
              </a:solidFill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4-</a:t>
            </a:r>
            <a:r>
              <a:rPr lang="ru-RU" sz="2800" b="1" dirty="0">
                <a:solidFill>
                  <a:schemeClr val="tx1"/>
                </a:solidFill>
              </a:rPr>
              <a:t>а</a:t>
            </a:r>
            <a:r>
              <a:rPr lang="en-US" sz="2800" b="1" dirty="0">
                <a:solidFill>
                  <a:schemeClr val="tx1"/>
                </a:solidFill>
              </a:rPr>
              <a:t> (</a:t>
            </a:r>
            <a:r>
              <a:rPr lang="ru-RU" sz="2800" b="1" dirty="0">
                <a:solidFill>
                  <a:schemeClr val="tx1"/>
                </a:solidFill>
              </a:rPr>
              <a:t>б), 5 – в, 6-г, 7–б,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8 -                        (узлов, сегментов, контура,            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                        заливки).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                       9 – кривая, перо, ломаная, 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                      размер, спираль, ластик, нож,  </a:t>
            </a:r>
          </a:p>
          <a:p>
            <a:pPr algn="just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                     многоугольник, форма, текст …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                    10 – соединения объектов, модификации и трансформации, управления цветом, настройка рабочей среды,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11 – </a:t>
            </a:r>
            <a:r>
              <a:rPr lang="ru-RU" sz="2800" b="1" u="sng" dirty="0">
                <a:solidFill>
                  <a:schemeClr val="tx1"/>
                </a:solidFill>
              </a:rPr>
              <a:t>6 наименований</a:t>
            </a:r>
            <a:r>
              <a:rPr lang="ru-RU" sz="2800" b="1" dirty="0">
                <a:solidFill>
                  <a:schemeClr val="tx1"/>
                </a:solidFill>
              </a:rPr>
              <a:t>,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chemeClr val="tx1"/>
                </a:solidFill>
              </a:rPr>
              <a:t>12- овал, прямоугольник, грубая кисть, размывающая кисть, ластик, нож, (художественные средства).</a:t>
            </a: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22" t="30029" r="57227" b="46533"/>
          <a:stretch>
            <a:fillRect/>
          </a:stretch>
        </p:blipFill>
        <p:spPr bwMode="auto">
          <a:xfrm>
            <a:off x="500063" y="1357313"/>
            <a:ext cx="2630487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xit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30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0-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1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 rot="20167776">
            <a:off x="-1073091" y="961592"/>
            <a:ext cx="7112619" cy="1143000"/>
          </a:xfrm>
        </p:spPr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400" dirty="0" smtClean="0">
                <a:solidFill>
                  <a:schemeClr val="tx1"/>
                </a:solidFill>
              </a:rPr>
              <a:t>Награждение!</a:t>
            </a:r>
            <a:endParaRPr lang="ru-RU" sz="4400" dirty="0">
              <a:solidFill>
                <a:schemeClr val="tx1"/>
              </a:solidFill>
            </a:endParaRPr>
          </a:p>
        </p:txBody>
      </p:sp>
      <p:pic>
        <p:nvPicPr>
          <p:cNvPr id="2052" name="Picture 4" descr="E:\PUB60COR\J034132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14876" y="571480"/>
            <a:ext cx="4000528" cy="56065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1" name="Picture 3" descr="E:\PUB60COR\J038676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14678" y="3214686"/>
            <a:ext cx="2296871" cy="32189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Угадай ребус!</a:t>
            </a:r>
            <a:endParaRPr lang="ru-RU" dirty="0">
              <a:solidFill>
                <a:schemeClr val="tx1"/>
              </a:solidFill>
            </a:endParaRPr>
          </a:p>
        </p:txBody>
      </p:sp>
      <p:pic>
        <p:nvPicPr>
          <p:cNvPr id="31748" name="Picture 3" descr="C:\Users\WILL\Desktop\Без имени-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7100" y="1243013"/>
            <a:ext cx="7502525" cy="512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1749" name="Picture 2" descr="C:\Users\WILL\Desktop\Без имени-1 копи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14313"/>
            <a:ext cx="97631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C:\Users\WILL\Desktop\ууууууууу\Ребусы О-367\Фомина Василиса\444444444444444444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643063" y="928688"/>
            <a:ext cx="7188200" cy="5341937"/>
          </a:xfrm>
        </p:spPr>
      </p:pic>
      <p:pic>
        <p:nvPicPr>
          <p:cNvPr id="32771" name="Picture 1" descr="C:\Users\WILL\Desktop\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1047750" cy="1047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9218" name="Picture 2" descr="C:\Users\WILL\Desktop\ууууууууу\Домашнее задание ПО. О-367группы\КАРИНА РЕБУСЫ\Ребус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1214422"/>
            <a:ext cx="8572500" cy="53435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33796" name="Picture 1" descr="C:\Users\WILL\Desktop\3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928687" cy="9286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C:\Users\WILL\Desktop\ууууууууу\Домашнее задание ПО. О-367группы\КАРИНА РЕБУСЫ\Ребус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42910" y="1428736"/>
            <a:ext cx="7994900" cy="51498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4819" name="Picture 1" descr="C:\Users\WILL\Desktop\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1071563" cy="1071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WILL\Desktop\ууууууууу\Домашнее задание ПО. О-367группы\КАРИНА РЕБУСЫ\Ребус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1071538" y="1714488"/>
            <a:ext cx="7228408" cy="48641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effectLst>
            <a:reflection blurRad="12700" stA="38000" endPos="28000" dist="5000" dir="5400000" sy="-100000" algn="bl" rotWithShape="0"/>
          </a:effectLst>
        </p:spPr>
      </p:pic>
      <p:pic>
        <p:nvPicPr>
          <p:cNvPr id="35843" name="Picture 1" descr="C:\Users\WILL\Desktop\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285750"/>
            <a:ext cx="1266825" cy="1266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C:\Users\WILL\Desktop\Холст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214313"/>
            <a:ext cx="7534275" cy="5357812"/>
          </a:xfrm>
        </p:spPr>
      </p:pic>
      <p:pic>
        <p:nvPicPr>
          <p:cNvPr id="36867" name="Picture 1" descr="C:\Users\WILL\Desktop\6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7188" y="5500688"/>
            <a:ext cx="11430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C:\Users\WILL\Desktop\ууууууууу\Ребусы Алёна Шишкина\999999999.jpg"/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714375" y="1285875"/>
            <a:ext cx="8072438" cy="5292725"/>
          </a:xfrm>
        </p:spPr>
      </p:pic>
      <p:pic>
        <p:nvPicPr>
          <p:cNvPr id="37891" name="Picture 1" descr="C:\Users\WILL\Desktop\7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13" y="214313"/>
            <a:ext cx="1071562" cy="10715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0" y="1214438"/>
            <a:ext cx="9144000" cy="4525962"/>
          </a:xfrm>
        </p:spPr>
        <p:txBody>
          <a:bodyPr/>
          <a:lstStyle/>
          <a:p>
            <a:pPr marL="95250" indent="14288" algn="ctr" eaLnBrk="1" hangingPunct="1">
              <a:buClrTx/>
              <a:buFont typeface="Lucida Sans Unicode" pitchFamily="34" charset="0"/>
              <a:buAutoNum type="arabicParenR"/>
            </a:pPr>
            <a:r>
              <a:rPr lang="ru-RU" altLang="ru-RU" sz="3200" smtClean="0"/>
              <a:t>Расширить знания обучающихся по теме. </a:t>
            </a:r>
          </a:p>
          <a:p>
            <a:pPr marL="95250" indent="14288" algn="ctr" eaLnBrk="1" hangingPunct="1">
              <a:buClrTx/>
              <a:buFont typeface="Lucida Sans Unicode" pitchFamily="34" charset="0"/>
              <a:buAutoNum type="arabicParenR"/>
            </a:pPr>
            <a:r>
              <a:rPr lang="ru-RU" altLang="ru-RU" sz="3200" smtClean="0"/>
              <a:t>Оценить сформированность полипрофессиональной компетенции.</a:t>
            </a:r>
          </a:p>
          <a:p>
            <a:pPr marL="95250" indent="14288" algn="ctr" eaLnBrk="1" hangingPunct="1">
              <a:buClrTx/>
              <a:buFont typeface="Lucida Sans Unicode" pitchFamily="34" charset="0"/>
              <a:buAutoNum type="arabicParenR"/>
            </a:pPr>
            <a:r>
              <a:rPr lang="ru-RU" altLang="ru-RU" sz="3200" smtClean="0"/>
              <a:t>Представить работы выполненные обучающимися, создать условия для развития поисково-исследовательских умений. </a:t>
            </a:r>
          </a:p>
          <a:p>
            <a:pPr marL="95250" indent="14288" algn="ctr" eaLnBrk="1" hangingPunct="1">
              <a:buClrTx/>
              <a:buFont typeface="Lucida Sans Unicode" pitchFamily="34" charset="0"/>
              <a:buAutoNum type="arabicParenR"/>
            </a:pPr>
            <a:r>
              <a:rPr lang="ru-RU" altLang="ru-RU" sz="3200" smtClean="0"/>
              <a:t> Подвести итог и сделать выводы по теме.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</a:rPr>
              <a:t>Задачи: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11268" name="Picture 2" descr="C:\Users\WILL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2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2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2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2050" name="Picture 2" descr="C:\Users\WILL\Desktop\ууууууууу\Домашнее задание ПО. О-367группы\Бушмелева Марина Ребус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428604"/>
            <a:ext cx="8501090" cy="57205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8917" name="Picture 1" descr="C:\Users\WILL\Desktop\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1500" y="5072063"/>
            <a:ext cx="1338263" cy="1338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C:\Users\WILL\Desktop\ууууууууу\Домашнее задание ПО. О-367группы\Ефимова Кристина Ребус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 r="18750" b="27941"/>
          <a:stretch>
            <a:fillRect/>
          </a:stretch>
        </p:blipFill>
        <p:spPr>
          <a:xfrm>
            <a:off x="571472" y="1643050"/>
            <a:ext cx="7953545" cy="4746646"/>
          </a:xfrm>
          <a:effectLst>
            <a:softEdge rad="112500"/>
          </a:effectLst>
        </p:spPr>
      </p:pic>
      <p:pic>
        <p:nvPicPr>
          <p:cNvPr id="39939" name="Picture 1" descr="C:\Users\WILL\Desktop\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285750"/>
            <a:ext cx="1281113" cy="1281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098" name="Picture 2" descr="C:\Users\WILL\Desktop\22225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857225" y="785794"/>
            <a:ext cx="7429552" cy="5221306"/>
          </a:xfrm>
          <a:effectLst>
            <a:softEdge rad="112500"/>
          </a:effectLst>
        </p:spPr>
      </p:pic>
      <p:pic>
        <p:nvPicPr>
          <p:cNvPr id="40964" name="Picture 1" descr="C:\Users\WILL\Desktop\1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2313" y="5000625"/>
            <a:ext cx="1557337" cy="1557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4" name="Picture 2" descr="C:\Users\WILL\Desktop\Без имени-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3" y="571480"/>
            <a:ext cx="7921045" cy="40005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1989" name="Picture 1" descr="C:\Users\WILL\Desktop\1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00875" y="5072063"/>
            <a:ext cx="1357313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1026" name="Picture 2" descr="C:\Users\WILL\Desktop\Без имени-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428596" y="857232"/>
            <a:ext cx="7464800" cy="5564783"/>
          </a:xfrm>
          <a:effectLst>
            <a:softEdge rad="112500"/>
          </a:effectLst>
        </p:spPr>
      </p:pic>
      <p:pic>
        <p:nvPicPr>
          <p:cNvPr id="43012" name="Picture 3" descr="C:\Users\WILL\Desktop\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43750" y="285750"/>
            <a:ext cx="1447800" cy="1447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 eaLnBrk="1" hangingPunct="1">
              <a:buFont typeface="Wingdings 3" pitchFamily="18" charset="2"/>
              <a:buNone/>
            </a:pPr>
            <a:r>
              <a:rPr lang="ru-RU" altLang="ru-RU" sz="4400" smtClean="0"/>
              <a:t>Создать два одинаковых графических файла в растровом и векторном редакторах, сравнить их и написать отчет о проделанной работе.</a:t>
            </a: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Самостоятельная работа</a:t>
            </a:r>
            <a:endParaRPr lang="ru-RU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46083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340212" y="285728"/>
            <a:ext cx="8446630" cy="6271435"/>
          </a:xfrm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28596" y="2571744"/>
            <a:ext cx="8229600" cy="1143000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5400" dirty="0" smtClean="0">
                <a:solidFill>
                  <a:schemeClr val="tx1"/>
                </a:solidFill>
              </a:rPr>
              <a:t>Благодарим за работу на уроке!</a:t>
            </a:r>
            <a:endParaRPr lang="ru-RU" sz="5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785786" y="357166"/>
            <a:ext cx="5900750" cy="1143000"/>
          </a:xfrm>
        </p:spPr>
        <p:txBody>
          <a:bodyPr>
            <a:normAutofit fontScale="90000"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sz="4800" dirty="0" smtClean="0">
                <a:solidFill>
                  <a:schemeClr val="tx1"/>
                </a:solidFill>
              </a:rPr>
              <a:t>Историческая </a:t>
            </a:r>
            <a:br>
              <a:rPr lang="ru-RU" sz="4800" dirty="0" smtClean="0">
                <a:solidFill>
                  <a:schemeClr val="tx1"/>
                </a:solidFill>
              </a:rPr>
            </a:br>
            <a:r>
              <a:rPr lang="ru-RU" sz="4800" dirty="0" smtClean="0">
                <a:solidFill>
                  <a:schemeClr val="tx1"/>
                </a:solidFill>
              </a:rPr>
              <a:t>справка</a:t>
            </a:r>
            <a:endParaRPr lang="ru-RU" sz="4800" dirty="0">
              <a:solidFill>
                <a:schemeClr val="tx1"/>
              </a:solidFill>
            </a:endParaRPr>
          </a:p>
        </p:txBody>
      </p:sp>
      <p:pic>
        <p:nvPicPr>
          <p:cNvPr id="12291" name="Picture 2" descr="C:\Users\WILL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642938" y="2332038"/>
            <a:ext cx="7758112" cy="4525962"/>
          </a:xfrm>
        </p:spPr>
        <p:txBody>
          <a:bodyPr>
            <a:normAutofit fontScale="92500" lnSpcReduction="20000"/>
          </a:bodyPr>
          <a:lstStyle/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4300" dirty="0" smtClean="0"/>
              <a:t>В 1961году программист 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4300" dirty="0" smtClean="0"/>
              <a:t>С. Рассел руководил проектом по созданию первой компьютерной игры «</a:t>
            </a:r>
            <a:r>
              <a:rPr lang="ru-RU" sz="4300" dirty="0" err="1" smtClean="0"/>
              <a:t>Spacewar</a:t>
            </a:r>
            <a:r>
              <a:rPr lang="ru-RU" sz="4300" dirty="0" smtClean="0"/>
              <a:t>» («космические войны»)  с графикой. Игра была создана на машине PDP-1. </a:t>
            </a:r>
          </a:p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500063" y="357188"/>
            <a:ext cx="8229600" cy="3090862"/>
          </a:xfrm>
        </p:spPr>
        <p:txBody>
          <a:bodyPr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В 1963 американский учёный </a:t>
            </a:r>
            <a:r>
              <a:rPr lang="ru-RU" dirty="0" err="1" smtClean="0"/>
              <a:t>Айвен</a:t>
            </a:r>
            <a:r>
              <a:rPr lang="ru-RU" dirty="0" smtClean="0"/>
              <a:t> Сазерленд создал программно-аппаратный комплекс </a:t>
            </a:r>
            <a:r>
              <a:rPr lang="en-US" dirty="0" smtClean="0"/>
              <a:t>Sketchpad</a:t>
            </a:r>
            <a:r>
              <a:rPr lang="ru-RU" dirty="0" smtClean="0"/>
              <a:t>, который позволял рисовать точки, линии и окружности на трубке цифровым пером. Поддерживались базовые действия</a:t>
            </a:r>
            <a:r>
              <a:rPr lang="en-US" dirty="0" smtClean="0"/>
              <a:t> </a:t>
            </a:r>
            <a:r>
              <a:rPr lang="ru-RU" dirty="0" smtClean="0"/>
              <a:t>редактирования. Был создан первый векторный редактор для ПК.</a:t>
            </a: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dirty="0"/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74492" t="32334" r="9850" b="50749"/>
          <a:stretch>
            <a:fillRect/>
          </a:stretch>
        </p:blipFill>
        <p:spPr bwMode="auto">
          <a:xfrm>
            <a:off x="4786314" y="3357562"/>
            <a:ext cx="3786214" cy="35004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74202" t="32762" r="10653" b="33191"/>
          <a:stretch>
            <a:fillRect/>
          </a:stretch>
        </p:blipFill>
        <p:spPr bwMode="auto">
          <a:xfrm>
            <a:off x="1000100" y="3286124"/>
            <a:ext cx="2857520" cy="35718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Содержимое 1"/>
          <p:cNvSpPr>
            <a:spLocks noGrp="1"/>
          </p:cNvSpPr>
          <p:nvPr>
            <p:ph idx="1"/>
          </p:nvPr>
        </p:nvSpPr>
        <p:spPr>
          <a:xfrm>
            <a:off x="457200" y="1071563"/>
            <a:ext cx="8229600" cy="5786437"/>
          </a:xfrm>
        </p:spPr>
        <p:txBody>
          <a:bodyPr/>
          <a:lstStyle/>
          <a:p>
            <a:pPr marL="95250" indent="14288" algn="ctr" eaLnBrk="1" hangingPunct="1">
              <a:buFont typeface="Wingdings 3" pitchFamily="18" charset="2"/>
              <a:buNone/>
            </a:pPr>
            <a:r>
              <a:rPr lang="ru-RU" altLang="ru-RU" sz="3400" smtClean="0"/>
              <a:t>В середине 1960-х гг. появились разработки в промышленных приложениях компьютерной графики. Под руководством Т. Мофетта и Н. Тейлора фирма Itek разработала цифровую электронную чертёжную машину. В 1964 г. General Motors представила систему автоматизированного проектирования DAC-1, разработанную совместно с IBM.</a:t>
            </a:r>
          </a:p>
        </p:txBody>
      </p:sp>
      <p:pic>
        <p:nvPicPr>
          <p:cNvPr id="14339" name="Picture 2" descr="C:\Users\WILL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14313" y="357188"/>
            <a:ext cx="6115050" cy="5857875"/>
          </a:xfrm>
        </p:spPr>
        <p:txBody>
          <a:bodyPr>
            <a:normAutofit fontScale="85000" lnSpcReduction="10000"/>
          </a:bodyPr>
          <a:lstStyle/>
          <a:p>
            <a:pPr marL="95250" indent="14288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sz="3800" dirty="0" smtClean="0"/>
              <a:t>В 1968 году группой программистов под руководством Н. Н. Александрова и Н.Н. </a:t>
            </a:r>
            <a:r>
              <a:rPr lang="ru-RU" sz="3800" dirty="0" err="1" smtClean="0"/>
              <a:t>Констонтинова</a:t>
            </a:r>
            <a:r>
              <a:rPr lang="ru-RU" sz="3800" dirty="0" smtClean="0"/>
              <a:t> была создана компьютерная модель движения кошки. ЭВМ БЭСМ-4 выполняя последовательность кодов чертил мультфильм "Кошечка" для чего использовался алфавитно-цифровой принтер.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  <p:pic>
        <p:nvPicPr>
          <p:cNvPr id="15363" name="Picture 2" descr="C:\Users\WILL\Desktop\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563" y="142875"/>
            <a:ext cx="22098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6" descr="Кадр мультфильма «Кошечка»">
            <a:hlinkClick r:id="rId3" tooltip="&quot;Кадр мультфильма «Кошечка»&quot;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00750" y="1500188"/>
            <a:ext cx="2874963" cy="2357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7" descr="Перейти">
            <a:hlinkClick r:id="rId5" tooltip="&quot;Перейти&quot;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42875" cy="10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8" descr="http://www.rudata.ru/w/skins/common/images/pix.gif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525" cy="9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428625"/>
            <a:ext cx="8229600" cy="6215063"/>
          </a:xfrm>
        </p:spPr>
        <p:txBody>
          <a:bodyPr>
            <a:normAutofit fontScale="92500" lnSpcReduction="20000"/>
          </a:bodyPr>
          <a:lstStyle/>
          <a:p>
            <a:pPr marL="95250" indent="14288" algn="ctr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Разработки в области компьютерной графики сначала двигались лишь академическим интересом и шли в научных учреждениях. Постепенно компьютерная графика прочно вошла в повседневную жизнь, стало возможным вести коммерчески успешные проекты в этой области. К основным сферам применения технологий компьютерной графики относятся: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u="sng" dirty="0" smtClean="0">
                <a:hlinkClick r:id="rId2" tooltip="Спецэффект"/>
              </a:rPr>
              <a:t>Спецэффекты</a:t>
            </a:r>
            <a:r>
              <a:rPr lang="ru-RU" dirty="0" smtClean="0"/>
              <a:t>, </a:t>
            </a:r>
            <a:r>
              <a:rPr lang="ru-RU" u="sng" dirty="0" smtClean="0">
                <a:hlinkClick r:id="rId3" tooltip="Кинематограф"/>
              </a:rPr>
              <a:t>цифровая кинематография</a:t>
            </a:r>
            <a:r>
              <a:rPr lang="ru-RU" dirty="0" smtClean="0"/>
              <a:t>;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u="sng" dirty="0" smtClean="0">
                <a:hlinkClick r:id="rId4" tooltip="Цифровое телевидение"/>
              </a:rPr>
              <a:t>Цифровое телевидение</a:t>
            </a:r>
            <a:r>
              <a:rPr lang="ru-RU" dirty="0" smtClean="0"/>
              <a:t>, </a:t>
            </a:r>
            <a:r>
              <a:rPr lang="ru-RU" u="sng" dirty="0" smtClean="0"/>
              <a:t>Интернет</a:t>
            </a:r>
            <a:r>
              <a:rPr lang="ru-RU" dirty="0" smtClean="0"/>
              <a:t>, </a:t>
            </a:r>
            <a:r>
              <a:rPr lang="ru-RU" u="sng" dirty="0" smtClean="0">
                <a:hlinkClick r:id="rId5" tooltip="Видеоконференция"/>
              </a:rPr>
              <a:t>видеоконференции</a:t>
            </a:r>
            <a:r>
              <a:rPr lang="ru-RU" dirty="0" smtClean="0"/>
              <a:t>;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u="sng" dirty="0" smtClean="0">
                <a:hlinkClick r:id="rId6" tooltip="Цифровая фотография"/>
              </a:rPr>
              <a:t>Цифровая фотография</a:t>
            </a:r>
            <a:r>
              <a:rPr lang="ru-RU" dirty="0" smtClean="0"/>
              <a:t>;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dirty="0" smtClean="0"/>
              <a:t>Визуализация научных и деловых данных;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u="sng" dirty="0" smtClean="0">
                <a:hlinkClick r:id="rId7" tooltip="Компьютерные игры"/>
              </a:rPr>
              <a:t>Компьютерные игры</a:t>
            </a:r>
            <a:r>
              <a:rPr lang="ru-RU" dirty="0" smtClean="0"/>
              <a:t>, системы </a:t>
            </a:r>
            <a:r>
              <a:rPr lang="ru-RU" u="sng" dirty="0" smtClean="0">
                <a:hlinkClick r:id="rId8" tooltip="Виртуальная реальность"/>
              </a:rPr>
              <a:t>виртуальной реальности</a:t>
            </a:r>
            <a:r>
              <a:rPr lang="ru-RU" dirty="0" smtClean="0"/>
              <a:t> (тренажеры управления самолётом);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u="sng" dirty="0" smtClean="0">
                <a:hlinkClick r:id="rId9" tooltip="САПР"/>
              </a:rPr>
              <a:t>Системы автоматизированного проектирования</a:t>
            </a:r>
            <a:r>
              <a:rPr lang="ru-RU" dirty="0" smtClean="0"/>
              <a:t>;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r>
              <a:rPr lang="ru-RU" u="sng" dirty="0" smtClean="0">
                <a:hlinkClick r:id="rId10" tooltip="Компьютерная томография"/>
              </a:rPr>
              <a:t>Компьютерная томография</a:t>
            </a:r>
            <a:r>
              <a:rPr lang="ru-RU" dirty="0" smtClean="0"/>
              <a:t>. </a:t>
            </a:r>
          </a:p>
          <a:p>
            <a:pPr marL="95250" indent="14288" eaLnBrk="1" fontAlgn="auto" hangingPunct="1">
              <a:spcAft>
                <a:spcPts val="0"/>
              </a:spcAft>
              <a:buFont typeface="Wingdings 3"/>
              <a:buNone/>
              <a:defRPr/>
            </a:pPr>
            <a:endParaRPr lang="ru-RU" dirty="0"/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3571875" y="4857750"/>
            <a:ext cx="5186363" cy="1376363"/>
          </a:xfrm>
        </p:spPr>
        <p:txBody>
          <a:bodyPr>
            <a:normAutofit fontScale="92500"/>
          </a:bodyPr>
          <a:lstStyle/>
          <a:p>
            <a:pPr marL="365760" indent="-256032" algn="ctr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r>
              <a:rPr lang="ru-RU" sz="6000" dirty="0" smtClean="0"/>
              <a:t>Фрактальная</a:t>
            </a:r>
            <a:endParaRPr lang="ru-RU" sz="60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chemeClr val="tx1"/>
                </a:solidFill>
              </a:rPr>
              <a:t>Компьютерная графика</a:t>
            </a:r>
            <a:endParaRPr lang="ru-RU" dirty="0">
              <a:solidFill>
                <a:schemeClr val="tx1"/>
              </a:solidFill>
            </a:endParaRPr>
          </a:p>
        </p:txBody>
      </p:sp>
      <p:sp>
        <p:nvSpPr>
          <p:cNvPr id="17412" name="Содержимое 1"/>
          <p:cNvSpPr txBox="1">
            <a:spLocks/>
          </p:cNvSpPr>
          <p:nvPr/>
        </p:nvSpPr>
        <p:spPr bwMode="auto">
          <a:xfrm>
            <a:off x="2071688" y="3500438"/>
            <a:ext cx="5186362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/>
            <a:r>
              <a:rPr lang="ru-RU" altLang="ru-RU" sz="6000"/>
              <a:t>Векторная</a:t>
            </a:r>
          </a:p>
        </p:txBody>
      </p:sp>
      <p:sp>
        <p:nvSpPr>
          <p:cNvPr id="17413" name="Содержимое 1"/>
          <p:cNvSpPr txBox="1">
            <a:spLocks/>
          </p:cNvSpPr>
          <p:nvPr/>
        </p:nvSpPr>
        <p:spPr bwMode="auto">
          <a:xfrm>
            <a:off x="571500" y="2143125"/>
            <a:ext cx="5186363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65125" indent="-255588" eaLnBrk="0" hangingPunct="0">
              <a:spcBef>
                <a:spcPts val="400"/>
              </a:spcBef>
              <a:buClr>
                <a:schemeClr val="accent1"/>
              </a:buClr>
              <a:buSzPct val="68000"/>
              <a:buFont typeface="Wingdings 3" pitchFamily="18" charset="2"/>
              <a:buChar char=""/>
              <a:defRPr sz="2700">
                <a:solidFill>
                  <a:schemeClr val="tx1"/>
                </a:solidFill>
                <a:latin typeface="Lucida Sans Unicode" pitchFamily="34" charset="0"/>
              </a:defRPr>
            </a:lvl1pPr>
            <a:lvl2pPr marL="742950" indent="-285750" eaLnBrk="0" hangingPunct="0">
              <a:spcBef>
                <a:spcPts val="325"/>
              </a:spcBef>
              <a:buClr>
                <a:schemeClr val="accent1"/>
              </a:buClr>
              <a:buFont typeface="Verdana" pitchFamily="34" charset="0"/>
              <a:buChar char="◦"/>
              <a:defRPr sz="2300">
                <a:solidFill>
                  <a:schemeClr val="tx1"/>
                </a:solidFill>
                <a:latin typeface="Lucida Sans Unicode" pitchFamily="34" charset="0"/>
              </a:defRPr>
            </a:lvl2pPr>
            <a:lvl3pPr marL="1143000" indent="-228600" eaLnBrk="0" hangingPunct="0">
              <a:spcBef>
                <a:spcPts val="350"/>
              </a:spcBef>
              <a:buClr>
                <a:schemeClr val="accent2"/>
              </a:buClr>
              <a:buSzPct val="100000"/>
              <a:buFont typeface="Wingdings 2" pitchFamily="18" charset="2"/>
              <a:buChar char=""/>
              <a:defRPr sz="2100">
                <a:solidFill>
                  <a:schemeClr val="tx1"/>
                </a:solidFill>
                <a:latin typeface="Lucida Sans Unicode" pitchFamily="34" charset="0"/>
              </a:defRPr>
            </a:lvl3pPr>
            <a:lvl4pPr marL="16002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 sz="1900">
                <a:solidFill>
                  <a:schemeClr val="tx1"/>
                </a:solidFill>
                <a:latin typeface="Lucida Sans Unicode" pitchFamily="34" charset="0"/>
              </a:defRPr>
            </a:lvl4pPr>
            <a:lvl5pPr marL="2057400" indent="-228600" eaLnBrk="0" hangingPunct="0">
              <a:spcBef>
                <a:spcPts val="350"/>
              </a:spcBef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5pPr>
            <a:lvl6pPr marL="25146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6pPr>
            <a:lvl7pPr marL="29718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7pPr>
            <a:lvl8pPr marL="34290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8pPr>
            <a:lvl9pPr marL="3886200" indent="-228600" eaLnBrk="0" fontAlgn="base" hangingPunct="0">
              <a:spcBef>
                <a:spcPts val="350"/>
              </a:spcBef>
              <a:spcAft>
                <a:spcPct val="0"/>
              </a:spcAft>
              <a:buClr>
                <a:schemeClr val="accent2"/>
              </a:buClr>
              <a:buFont typeface="Wingdings 2" pitchFamily="18" charset="2"/>
              <a:buChar char=""/>
              <a:defRPr>
                <a:solidFill>
                  <a:schemeClr val="tx1"/>
                </a:solidFill>
                <a:latin typeface="Lucida Sans Unicode" pitchFamily="34" charset="0"/>
              </a:defRPr>
            </a:lvl9pPr>
          </a:lstStyle>
          <a:p>
            <a:pPr algn="ctr" eaLnBrk="1" hangingPunct="1"/>
            <a:r>
              <a:rPr lang="ru-RU" altLang="ru-RU" sz="6000"/>
              <a:t>Растровая</a:t>
            </a:r>
          </a:p>
        </p:txBody>
      </p:sp>
    </p:spTree>
  </p:cSld>
  <p:clrMapOvr>
    <a:masterClrMapping/>
  </p:clrMapOvr>
  <p:transition spd="slow">
    <p:cover dir="r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2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3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4.xml><?xml version="1.0" encoding="utf-8"?>
<a:themeOverride xmlns:a="http://schemas.openxmlformats.org/drawingml/2006/main">
  <a:clrScheme name="Метро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2841</TotalTime>
  <Words>491</Words>
  <Application>Microsoft Office PowerPoint</Application>
  <PresentationFormat>Экран (4:3)</PresentationFormat>
  <Paragraphs>55</Paragraphs>
  <Slides>37</Slides>
  <Notes>0</Notes>
  <HiddenSlides>1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38" baseType="lpstr">
      <vt:lpstr>Открытая</vt:lpstr>
      <vt:lpstr>Компьютерная  графика</vt:lpstr>
      <vt:lpstr>Цель:</vt:lpstr>
      <vt:lpstr>Задачи:</vt:lpstr>
      <vt:lpstr>Историческая  справка</vt:lpstr>
      <vt:lpstr>Презентация PowerPoint</vt:lpstr>
      <vt:lpstr>Презентация PowerPoint</vt:lpstr>
      <vt:lpstr>Презентация PowerPoint</vt:lpstr>
      <vt:lpstr>Презентация PowerPoint</vt:lpstr>
      <vt:lpstr>Компьютерная графика</vt:lpstr>
      <vt:lpstr>Растровый рисунок</vt:lpstr>
      <vt:lpstr>Векторный рисунок </vt:lpstr>
      <vt:lpstr>Фрактальный рисунок</vt:lpstr>
      <vt:lpstr>Умники  и  умницы</vt:lpstr>
      <vt:lpstr>Вопросы? </vt:lpstr>
      <vt:lpstr>Перечислить названия цветовых моделей относящихся к монохромному классу и приведите пример. </vt:lpstr>
      <vt:lpstr>Как называется правило кодирования и записи графической информации  (в определенном месте на диске имеющем своё имя)?</vt:lpstr>
      <vt:lpstr>Изображение в градациях серого, отражающее распределение яркостей соответствующего базового цвета на видимых слоях изображения  называется … </vt:lpstr>
      <vt:lpstr>Элемент окна программы Adobe Photoshop предназначенный для задания параметров объекта и позволяющий выбирать режимы  работы? </vt:lpstr>
      <vt:lpstr>Программный модуль обеспечивающий выполнения специальных эффектов над изображениями или фрагментами ?</vt:lpstr>
      <vt:lpstr>Назовите базовый элемент  на основе кривых линий, определяющий форму объекта?</vt:lpstr>
      <vt:lpstr>Проверка работ! Ответы!</vt:lpstr>
      <vt:lpstr>Награждение!</vt:lpstr>
      <vt:lpstr>Угадай ребус!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Самостоятельная работа</vt:lpstr>
      <vt:lpstr>Презентация PowerPoint</vt:lpstr>
      <vt:lpstr>Благодарим за работу на уроке!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Компьютерная  графика</dc:title>
  <dc:creator>WILL</dc:creator>
  <cp:lastModifiedBy>SVETLANA</cp:lastModifiedBy>
  <cp:revision>112</cp:revision>
  <dcterms:created xsi:type="dcterms:W3CDTF">2009-10-22T17:21:50Z</dcterms:created>
  <dcterms:modified xsi:type="dcterms:W3CDTF">2015-10-28T18:25:41Z</dcterms:modified>
</cp:coreProperties>
</file>